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21E06"/>
    <a:srgbClr val="FAFAFA"/>
    <a:srgbClr val="FF00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9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3190313" y="915146"/>
            <a:ext cx="6152030" cy="18766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Изложение</a:t>
            </a:r>
          </a:p>
          <a:p>
            <a:r>
              <a:rPr lang="ru-RU" sz="4000" b="1" dirty="0" smtClean="0">
                <a:ln/>
                <a:solidFill>
                  <a:srgbClr val="421E0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«Последний лист орешника»</a:t>
            </a:r>
            <a:endParaRPr lang="ru-RU" sz="4000" b="1" dirty="0">
              <a:ln/>
              <a:solidFill>
                <a:srgbClr val="421E06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3691216" y="2791753"/>
            <a:ext cx="5150224" cy="4858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 smtClean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 русского языка в 5 классе</a:t>
            </a:r>
          </a:p>
          <a:p>
            <a:endParaRPr lang="ru-RU" sz="2400" b="1" dirty="0" smtClean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5319" y="4087090"/>
            <a:ext cx="45486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421E06"/>
                </a:solidFill>
                <a:latin typeface="Times New Roman" pitchFamily="18" charset="0"/>
                <a:cs typeface="Times New Roman" pitchFamily="18" charset="0"/>
              </a:rPr>
              <a:t>Учитель русского языка </a:t>
            </a:r>
          </a:p>
          <a:p>
            <a:r>
              <a:rPr lang="ru-RU" sz="2400" b="1" dirty="0" smtClean="0">
                <a:solidFill>
                  <a:srgbClr val="421E06"/>
                </a:solidFill>
                <a:latin typeface="Times New Roman" pitchFamily="18" charset="0"/>
                <a:cs typeface="Times New Roman" pitchFamily="18" charset="0"/>
              </a:rPr>
              <a:t>и литературы МБОУ ОШ № 25</a:t>
            </a:r>
          </a:p>
          <a:p>
            <a:r>
              <a:rPr lang="ru-RU" sz="2400" b="1" dirty="0" smtClean="0">
                <a:solidFill>
                  <a:srgbClr val="421E06"/>
                </a:solidFill>
                <a:latin typeface="Times New Roman" pitchFamily="18" charset="0"/>
                <a:cs typeface="Times New Roman" pitchFamily="18" charset="0"/>
              </a:rPr>
              <a:t>Н.В. Шевцова</a:t>
            </a:r>
            <a:endParaRPr lang="ru-RU" sz="2400" b="1" dirty="0">
              <a:solidFill>
                <a:srgbClr val="421E0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" y="464747"/>
            <a:ext cx="7886700" cy="795801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n/>
                <a:solidFill>
                  <a:srgbClr val="421E0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</a:t>
            </a:r>
            <a:endParaRPr lang="ru-RU" sz="5400" b="1" dirty="0">
              <a:ln/>
              <a:solidFill>
                <a:srgbClr val="421E06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2052633" y="1717962"/>
            <a:ext cx="7091367" cy="1200150"/>
            <a:chOff x="1248" y="1838"/>
            <a:chExt cx="4467" cy="756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1680" y="1838"/>
              <a:ext cx="4035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Воспроизвести прочитанный художественный </a:t>
              </a:r>
            </a:p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т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екст в письменной форме.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1013971" y="3837421"/>
            <a:ext cx="7780343" cy="1200151"/>
            <a:chOff x="995" y="2522"/>
            <a:chExt cx="4901" cy="756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995" y="2981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 dirty="0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747" y="2522"/>
              <a:ext cx="4149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Соблюдать в процессе письменного пересказа</a:t>
              </a:r>
            </a:p>
            <a:p>
              <a:pPr algn="l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т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екста основные нормы русского</a:t>
              </a:r>
            </a:p>
            <a:p>
              <a:pPr algn="l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л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итературного языка и правила написания.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2129118" y="3679823"/>
            <a:ext cx="5029200" cy="533400"/>
            <a:chOff x="1296" y="3244"/>
            <a:chExt cx="3168" cy="336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421E06"/>
                </a:solidFill>
                <a:latin typeface="Times New Roman" pitchFamily="18" charset="0"/>
                <a:cs typeface="Times New Roman" pitchFamily="18" charset="0"/>
              </a:rPr>
              <a:t>Поставим задачу…</a:t>
            </a:r>
            <a:endParaRPr lang="ru-RU" sz="5400" b="1" dirty="0">
              <a:solidFill>
                <a:srgbClr val="421E0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значит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«написать изложение»?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0073" y="3779647"/>
            <a:ext cx="3848604" cy="256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421E06"/>
                </a:solidFill>
                <a:latin typeface="Times New Roman" pitchFamily="18" charset="0"/>
                <a:cs typeface="Times New Roman" pitchFamily="18" charset="0"/>
              </a:rPr>
              <a:t>Работа над изложением</a:t>
            </a:r>
            <a:endParaRPr lang="ru-RU" sz="5400" b="1" dirty="0">
              <a:solidFill>
                <a:srgbClr val="421E0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634836"/>
            <a:ext cx="7886700" cy="483523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Прочитаем текст упр. 419.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Озаглавим текст и определим его тему.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Определим стиль текста.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Определим тип речи данного текста.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Выясним значение незнакомых слов.</a:t>
            </a:r>
          </a:p>
          <a:p>
            <a:pPr>
              <a:buFont typeface="Wingdings" pitchFamily="2" charset="2"/>
              <a:buChar char="Ø"/>
            </a:pP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421E06"/>
                </a:solidFill>
                <a:latin typeface="Times New Roman" pitchFamily="18" charset="0"/>
                <a:cs typeface="Times New Roman" pitchFamily="18" charset="0"/>
              </a:rPr>
              <a:t>Беседа по содержанию текста</a:t>
            </a:r>
            <a:endParaRPr lang="ru-RU" sz="5400" b="1" dirty="0">
              <a:solidFill>
                <a:srgbClr val="421E0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Каким вопросом задаётся автор, увидев последний листок на орешнике?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Почему этот листок вызвал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у автора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удивление?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 фоне чего автор изображает листок?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 автор обходит куст с последним листком?</a:t>
            </a:r>
          </a:p>
          <a:p>
            <a:pPr>
              <a:lnSpc>
                <a:spcPct val="100000"/>
              </a:lnSpc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421E06"/>
                </a:solidFill>
                <a:latin typeface="Times New Roman" pitchFamily="18" charset="0"/>
                <a:cs typeface="Times New Roman" pitchFamily="18" charset="0"/>
              </a:rPr>
              <a:t>Языковые особенности текста</a:t>
            </a:r>
            <a:endParaRPr lang="ru-RU" sz="5400" b="1" dirty="0">
              <a:solidFill>
                <a:srgbClr val="421E0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Найдите слова и словосочетания, обозначающие цвет деревьев в лесу?</a:t>
            </a:r>
          </a:p>
          <a:p>
            <a:pPr algn="ctr">
              <a:lnSpc>
                <a:spcPct val="100000"/>
              </a:lnSpc>
              <a:buFont typeface="Wingdings" pitchFamily="2" charset="2"/>
              <a:buChar char="§"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ёлтая осыпь в березняках</a:t>
            </a:r>
          </a:p>
          <a:p>
            <a:pPr algn="ctr">
              <a:lnSpc>
                <a:spcPct val="100000"/>
              </a:lnSpc>
              <a:buFont typeface="Wingdings" pitchFamily="2" charset="2"/>
              <a:buChar char="§"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ранжево-сизый сугроб хвои</a:t>
            </a:r>
          </a:p>
          <a:p>
            <a:pPr algn="ctr">
              <a:lnSpc>
                <a:spcPct val="100000"/>
              </a:lnSpc>
              <a:buFont typeface="Wingdings" pitchFamily="2" charset="2"/>
              <a:buChar char="§"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 чёрный пустой и холодный</a:t>
            </a:r>
          </a:p>
          <a:p>
            <a:pPr algn="ctr">
              <a:lnSpc>
                <a:spcPct val="100000"/>
              </a:lnSpc>
              <a:buFont typeface="Wingdings" pitchFamily="2" charset="2"/>
              <a:buChar char="§"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родрогший сумрак</a:t>
            </a:r>
          </a:p>
          <a:p>
            <a:pPr algn="ctr">
              <a:lnSpc>
                <a:spcPct val="100000"/>
              </a:lnSpc>
              <a:buFont typeface="Wingdings" pitchFamily="2" charset="2"/>
              <a:buChar char="§"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порно светится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421E06"/>
                </a:solidFill>
                <a:latin typeface="Times New Roman" pitchFamily="18" charset="0"/>
                <a:cs typeface="Times New Roman" pitchFamily="18" charset="0"/>
              </a:rPr>
              <a:t>План изложения</a:t>
            </a:r>
            <a:endParaRPr lang="ru-RU" sz="5400" b="1" dirty="0">
              <a:solidFill>
                <a:srgbClr val="421E0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2493817"/>
            <a:ext cx="7886700" cy="368314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«Чудом остался он после морозов…»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«В продрогшем сумраке… жёлтый живой огонёк…»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«Всё уснуло в лесу…»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8145" y="1565565"/>
            <a:ext cx="77031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сколько частей можно разделить данный текст?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421E06"/>
                </a:solidFill>
                <a:latin typeface="Times New Roman" pitchFamily="18" charset="0"/>
                <a:cs typeface="Times New Roman" pitchFamily="18" charset="0"/>
              </a:rPr>
              <a:t>Работа над изложением</a:t>
            </a:r>
            <a:endParaRPr lang="ru-RU" sz="5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6582" y="2008910"/>
            <a:ext cx="7841673" cy="91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Прочитаем текст повторно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5018" y="3269674"/>
            <a:ext cx="7841673" cy="91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Перескажем текст по плану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5017" y="4710546"/>
            <a:ext cx="7841673" cy="91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Приступим к написанию изложения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421E06"/>
                </a:solidFill>
                <a:latin typeface="Times New Roman" pitchFamily="18" charset="0"/>
                <a:cs typeface="Times New Roman" pitchFamily="18" charset="0"/>
              </a:rPr>
              <a:t>Самостоятельная работа учащихся</a:t>
            </a:r>
            <a:endParaRPr lang="ru-RU" sz="4800" b="1" dirty="0">
              <a:solidFill>
                <a:srgbClr val="421E0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6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72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72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ЖЕЛАЮ УДАЧИ!</a:t>
            </a:r>
            <a:endParaRPr lang="ru-RU" sz="7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8619" y="2200229"/>
            <a:ext cx="3848604" cy="256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211</Words>
  <Application>Microsoft Office PowerPoint</Application>
  <PresentationFormat>Экран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Цели</vt:lpstr>
      <vt:lpstr>Поставим задачу…</vt:lpstr>
      <vt:lpstr>Работа над изложением</vt:lpstr>
      <vt:lpstr>Беседа по содержанию текста</vt:lpstr>
      <vt:lpstr>Языковые особенности текста</vt:lpstr>
      <vt:lpstr>План изложения</vt:lpstr>
      <vt:lpstr>Работа над изложением</vt:lpstr>
      <vt:lpstr>Самостоятельная работа учащихся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Наташа</cp:lastModifiedBy>
  <cp:revision>14</cp:revision>
  <dcterms:created xsi:type="dcterms:W3CDTF">2014-11-21T11:00:06Z</dcterms:created>
  <dcterms:modified xsi:type="dcterms:W3CDTF">2017-01-20T16:38:23Z</dcterms:modified>
</cp:coreProperties>
</file>